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364" r:id="rId2"/>
    <p:sldId id="397" r:id="rId3"/>
    <p:sldId id="396" r:id="rId4"/>
    <p:sldId id="357" r:id="rId5"/>
    <p:sldId id="358" r:id="rId6"/>
    <p:sldId id="287" r:id="rId7"/>
    <p:sldId id="305" r:id="rId8"/>
    <p:sldId id="429" r:id="rId9"/>
    <p:sldId id="302" r:id="rId10"/>
    <p:sldId id="288" r:id="rId11"/>
    <p:sldId id="296" r:id="rId12"/>
    <p:sldId id="294" r:id="rId13"/>
    <p:sldId id="256" r:id="rId14"/>
    <p:sldId id="286" r:id="rId15"/>
    <p:sldId id="300" r:id="rId16"/>
    <p:sldId id="299" r:id="rId17"/>
    <p:sldId id="298" r:id="rId18"/>
    <p:sldId id="304" r:id="rId19"/>
    <p:sldId id="303" r:id="rId20"/>
    <p:sldId id="279" r:id="rId21"/>
    <p:sldId id="324" r:id="rId22"/>
    <p:sldId id="291" r:id="rId23"/>
    <p:sldId id="297" r:id="rId24"/>
    <p:sldId id="301" r:id="rId25"/>
    <p:sldId id="292" r:id="rId26"/>
    <p:sldId id="284" r:id="rId27"/>
    <p:sldId id="295" r:id="rId28"/>
    <p:sldId id="376" r:id="rId29"/>
    <p:sldId id="375" r:id="rId30"/>
    <p:sldId id="377" r:id="rId31"/>
    <p:sldId id="398" r:id="rId32"/>
    <p:sldId id="403" r:id="rId33"/>
    <p:sldId id="406" r:id="rId34"/>
    <p:sldId id="365" r:id="rId35"/>
    <p:sldId id="404" r:id="rId36"/>
    <p:sldId id="405" r:id="rId37"/>
    <p:sldId id="325" r:id="rId38"/>
    <p:sldId id="326" r:id="rId39"/>
    <p:sldId id="285" r:id="rId40"/>
    <p:sldId id="276" r:id="rId41"/>
    <p:sldId id="277" r:id="rId42"/>
    <p:sldId id="327" r:id="rId43"/>
    <p:sldId id="322" r:id="rId44"/>
    <p:sldId id="281" r:id="rId45"/>
    <p:sldId id="282" r:id="rId46"/>
    <p:sldId id="378" r:id="rId47"/>
    <p:sldId id="379" r:id="rId48"/>
    <p:sldId id="380" r:id="rId49"/>
    <p:sldId id="412" r:id="rId50"/>
    <p:sldId id="411" r:id="rId51"/>
    <p:sldId id="407" r:id="rId52"/>
    <p:sldId id="366" r:id="rId53"/>
    <p:sldId id="392" r:id="rId54"/>
    <p:sldId id="419" r:id="rId55"/>
    <p:sldId id="275" r:id="rId56"/>
    <p:sldId id="329" r:id="rId57"/>
    <p:sldId id="258" r:id="rId58"/>
    <p:sldId id="328" r:id="rId59"/>
    <p:sldId id="259" r:id="rId60"/>
    <p:sldId id="270" r:id="rId61"/>
    <p:sldId id="257" r:id="rId62"/>
    <p:sldId id="269" r:id="rId63"/>
    <p:sldId id="266" r:id="rId64"/>
    <p:sldId id="274" r:id="rId65"/>
    <p:sldId id="268" r:id="rId66"/>
    <p:sldId id="260" r:id="rId67"/>
    <p:sldId id="272" r:id="rId68"/>
    <p:sldId id="273" r:id="rId69"/>
    <p:sldId id="331" r:id="rId70"/>
    <p:sldId id="332" r:id="rId71"/>
    <p:sldId id="333" r:id="rId72"/>
    <p:sldId id="334" r:id="rId73"/>
    <p:sldId id="413" r:id="rId74"/>
    <p:sldId id="335" r:id="rId75"/>
    <p:sldId id="337" r:id="rId76"/>
    <p:sldId id="336" r:id="rId77"/>
    <p:sldId id="381" r:id="rId78"/>
    <p:sldId id="382" r:id="rId79"/>
    <p:sldId id="383" r:id="rId80"/>
    <p:sldId id="384" r:id="rId81"/>
    <p:sldId id="408" r:id="rId82"/>
    <p:sldId id="367" r:id="rId83"/>
    <p:sldId id="421" r:id="rId84"/>
    <p:sldId id="420" r:id="rId85"/>
    <p:sldId id="422" r:id="rId86"/>
    <p:sldId id="424" r:id="rId87"/>
    <p:sldId id="339" r:id="rId88"/>
    <p:sldId id="338" r:id="rId89"/>
    <p:sldId id="342" r:id="rId90"/>
    <p:sldId id="262" r:id="rId91"/>
    <p:sldId id="426" r:id="rId92"/>
    <p:sldId id="368" r:id="rId93"/>
    <p:sldId id="350" r:id="rId94"/>
    <p:sldId id="427" r:id="rId95"/>
    <p:sldId id="346" r:id="rId96"/>
    <p:sldId id="264" r:id="rId97"/>
    <p:sldId id="263" r:id="rId98"/>
    <p:sldId id="341" r:id="rId99"/>
    <p:sldId id="343" r:id="rId100"/>
    <p:sldId id="318" r:id="rId101"/>
    <p:sldId id="385" r:id="rId102"/>
    <p:sldId id="387" r:id="rId103"/>
    <p:sldId id="351" r:id="rId104"/>
    <p:sldId id="418" r:id="rId105"/>
    <p:sldId id="428" r:id="rId106"/>
    <p:sldId id="425" r:id="rId107"/>
    <p:sldId id="409" r:id="rId108"/>
    <p:sldId id="369" r:id="rId109"/>
    <p:sldId id="393" r:id="rId110"/>
    <p:sldId id="423" r:id="rId111"/>
    <p:sldId id="314" r:id="rId112"/>
    <p:sldId id="315" r:id="rId113"/>
    <p:sldId id="370" r:id="rId114"/>
    <p:sldId id="371" r:id="rId115"/>
    <p:sldId id="320" r:id="rId116"/>
    <p:sldId id="363" r:id="rId117"/>
    <p:sldId id="316" r:id="rId118"/>
    <p:sldId id="321" r:id="rId119"/>
    <p:sldId id="310" r:id="rId120"/>
    <p:sldId id="311" r:id="rId121"/>
    <p:sldId id="356" r:id="rId122"/>
    <p:sldId id="359" r:id="rId123"/>
    <p:sldId id="352" r:id="rId124"/>
    <p:sldId id="353" r:id="rId125"/>
    <p:sldId id="372" r:id="rId126"/>
    <p:sldId id="373" r:id="rId127"/>
    <p:sldId id="374" r:id="rId128"/>
    <p:sldId id="388" r:id="rId129"/>
    <p:sldId id="389" r:id="rId130"/>
    <p:sldId id="390" r:id="rId131"/>
    <p:sldId id="391" r:id="rId132"/>
    <p:sldId id="394" r:id="rId133"/>
    <p:sldId id="410" r:id="rId134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83842" autoAdjust="0"/>
  </p:normalViewPr>
  <p:slideViewPr>
    <p:cSldViewPr>
      <p:cViewPr varScale="1">
        <p:scale>
          <a:sx n="62" d="100"/>
          <a:sy n="62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86721-E2E3-4CB3-9F37-61DFEA1F3FA3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936C0-F2EC-4F1F-AA7A-5712AAC6F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05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24E519-AFFE-4B28-8EA2-AB9208C50491}" type="datetimeFigureOut">
              <a:rPr lang="nl-NL"/>
              <a:pPr>
                <a:defRPr/>
              </a:pPr>
              <a:t>30-5-2018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9AD7D3-3881-4BAE-814F-93D77C7874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742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94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AD7D3-3881-4BAE-814F-93D77C787445}" type="slidenum">
              <a:rPr lang="nl-NL" smtClean="0"/>
              <a:pPr>
                <a:defRPr/>
              </a:pPr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05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73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16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83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46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laatste dia is een filmpje</a:t>
            </a:r>
            <a:r>
              <a:rPr lang="nl-NL" baseline="0" dirty="0" smtClean="0"/>
              <a:t> over koekjes bakken (flip de beer)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AD7D3-3881-4BAE-814F-93D77C787445}" type="slidenum">
              <a:rPr lang="nl-NL" smtClean="0"/>
              <a:pPr>
                <a:defRPr/>
              </a:pPr>
              <a:t>109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923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05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8E2D7A-C89D-46FE-B98C-1D7FF5C9F92E}" type="slidenum">
              <a:rPr lang="nl-NL" smtClean="0"/>
              <a:pPr/>
              <a:t>127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9408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5801-0C54-4F62-8255-B89EB8969B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98CA-A0EE-4D4E-ABC0-609A1E6E33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A1199-9579-405D-B2AA-BE8AA8981A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4409-DE50-45FB-B5A2-B60975D5A8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A95F-69E4-4ACE-9480-974711B1A3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F786E-062F-447C-A307-9EBF0BEA9D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8C56A-D4A0-4CBF-9AC6-7D62AF8C72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41D0-42FF-41C2-A3B6-BC02CE8EE2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13489-88D0-499F-BDA1-B95CFF7158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EEFE-1B3D-4094-B542-35F4119941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608B-5BC8-43E0-9FCB-3608144355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D13454-6EEE-4C48-B33D-8A08193A73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koekjes-bakken-met-flip-de-beer/#q=koekjes%20bakken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 smtClean="0"/>
              <a:t>Cursus 3 – Module 5</a:t>
            </a:r>
          </a:p>
          <a:p>
            <a:pPr eaLnBrk="1" hangingPunct="1">
              <a:lnSpc>
                <a:spcPct val="80000"/>
              </a:lnSpc>
            </a:pPr>
            <a:endParaRPr lang="nl-NL" sz="4000" b="1" smtClean="0"/>
          </a:p>
          <a:p>
            <a:pPr eaLnBrk="1" hangingPunct="1">
              <a:lnSpc>
                <a:spcPct val="80000"/>
              </a:lnSpc>
            </a:pPr>
            <a:r>
              <a:rPr lang="nl-NL" sz="3600" smtClean="0"/>
              <a:t>Dag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419475" y="5805488"/>
            <a:ext cx="226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vertrekhal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6389" name="Picture 6" descr="schiphol%20vertrekh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520" y="163975"/>
            <a:ext cx="7201272" cy="55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80899" name="Picture 3" descr="bouwen_en_wo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49926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44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bouwen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839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fiets</a:t>
            </a:r>
          </a:p>
          <a:p>
            <a:pPr>
              <a:buFontTx/>
              <a:buNone/>
            </a:pPr>
            <a:r>
              <a:rPr lang="nl-NL" smtClean="0"/>
              <a:t>de hut</a:t>
            </a:r>
          </a:p>
          <a:p>
            <a:pPr>
              <a:buFontTx/>
              <a:buNone/>
            </a:pPr>
            <a:r>
              <a:rPr lang="nl-NL" smtClean="0"/>
              <a:t>de hijskraan</a:t>
            </a:r>
          </a:p>
          <a:p>
            <a:pPr>
              <a:buFontTx/>
              <a:buNone/>
            </a:pPr>
            <a:r>
              <a:rPr lang="nl-NL" smtClean="0"/>
              <a:t>de kerktoren</a:t>
            </a:r>
          </a:p>
          <a:p>
            <a:pPr>
              <a:buFontTx/>
              <a:buNone/>
            </a:pPr>
            <a:r>
              <a:rPr lang="nl-NL" smtClean="0"/>
              <a:t>de trein</a:t>
            </a:r>
          </a:p>
          <a:p>
            <a:pPr>
              <a:buFontTx/>
              <a:buNone/>
            </a:pPr>
            <a:r>
              <a:rPr lang="nl-NL" smtClean="0"/>
              <a:t>de zee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860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fiets			de fietsen</a:t>
            </a:r>
          </a:p>
          <a:p>
            <a:pPr>
              <a:buFontTx/>
              <a:buNone/>
            </a:pPr>
            <a:r>
              <a:rPr lang="nl-NL" smtClean="0"/>
              <a:t>de hut			de hutten</a:t>
            </a:r>
          </a:p>
          <a:p>
            <a:pPr>
              <a:buFontTx/>
              <a:buNone/>
            </a:pPr>
            <a:r>
              <a:rPr lang="nl-NL" smtClean="0"/>
              <a:t>de hijskraan		de hijskranen</a:t>
            </a:r>
          </a:p>
          <a:p>
            <a:pPr>
              <a:buFontTx/>
              <a:buNone/>
            </a:pPr>
            <a:r>
              <a:rPr lang="nl-NL" smtClean="0"/>
              <a:t>de kerktoren		de kerktoren</a:t>
            </a:r>
          </a:p>
          <a:p>
            <a:pPr>
              <a:buFontTx/>
              <a:buNone/>
            </a:pPr>
            <a:r>
              <a:rPr lang="nl-NL" smtClean="0"/>
              <a:t>de trein			de treinen</a:t>
            </a:r>
          </a:p>
          <a:p>
            <a:pPr>
              <a:buFontTx/>
              <a:buNone/>
            </a:pPr>
            <a:r>
              <a:rPr lang="nl-NL" smtClean="0"/>
              <a:t>de zee			de zeeën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Je voorkeur uitspreken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ik wil graag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Kopieerblad Dagje uit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Maak de zinnen goed</a:t>
            </a:r>
          </a:p>
          <a:p>
            <a:pPr marL="0" indent="0">
              <a:buNone/>
            </a:pPr>
            <a:r>
              <a:rPr lang="nl-NL" dirty="0" smtClean="0"/>
              <a:t>En maak een tekening bij jouw verhaal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 smtClean="0"/>
              <a:t>Binnenkring</a:t>
            </a:r>
            <a:r>
              <a:rPr lang="nl-NL" dirty="0" smtClean="0"/>
              <a:t>/buitenkring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Vertel elkaar kort welk dagje uit jij leuk vindt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3339752"/>
            <a:ext cx="5832648" cy="10367611"/>
          </a:xfrm>
        </p:spPr>
      </p:pic>
    </p:spTree>
    <p:extLst>
      <p:ext uri="{BB962C8B-B14F-4D97-AF65-F5344CB8AC3E}">
        <p14:creationId xmlns:p14="http://schemas.microsoft.com/office/powerpoint/2010/main" val="40886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911" y="-87358"/>
            <a:ext cx="8229600" cy="862782"/>
          </a:xfrm>
        </p:spPr>
        <p:txBody>
          <a:bodyPr/>
          <a:lstStyle/>
          <a:p>
            <a:r>
              <a:rPr lang="nl-NL" sz="3600" dirty="0" smtClean="0"/>
              <a:t>Mijn dagje uit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764" y="533229"/>
            <a:ext cx="4040188" cy="639762"/>
          </a:xfrm>
        </p:spPr>
        <p:txBody>
          <a:bodyPr/>
          <a:lstStyle/>
          <a:p>
            <a:r>
              <a:rPr lang="nl-NL" dirty="0" smtClean="0"/>
              <a:t>Ik ga met de….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2204" y="1164206"/>
            <a:ext cx="4040188" cy="3951288"/>
          </a:xfrm>
        </p:spPr>
        <p:txBody>
          <a:bodyPr/>
          <a:lstStyle/>
          <a:p>
            <a:r>
              <a:rPr lang="nl-NL" dirty="0"/>
              <a:t>t</a:t>
            </a:r>
            <a:r>
              <a:rPr lang="nl-NL" dirty="0" smtClean="0"/>
              <a:t>rein	bus</a:t>
            </a:r>
          </a:p>
          <a:p>
            <a:r>
              <a:rPr lang="nl-NL" dirty="0"/>
              <a:t>a</a:t>
            </a:r>
            <a:r>
              <a:rPr lang="nl-NL" dirty="0" smtClean="0"/>
              <a:t>uto	fiets</a:t>
            </a:r>
          </a:p>
          <a:p>
            <a:r>
              <a:rPr lang="nl-NL" dirty="0"/>
              <a:t>t</a:t>
            </a:r>
            <a:r>
              <a:rPr lang="nl-NL" dirty="0" smtClean="0"/>
              <a:t>ram	metro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729000" y="523128"/>
            <a:ext cx="4041775" cy="639762"/>
          </a:xfrm>
        </p:spPr>
        <p:txBody>
          <a:bodyPr/>
          <a:lstStyle/>
          <a:p>
            <a:r>
              <a:rPr lang="nl-NL" dirty="0" smtClean="0"/>
              <a:t>Ik ga naar …..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728999" y="1119871"/>
            <a:ext cx="4041775" cy="1604009"/>
          </a:xfrm>
        </p:spPr>
        <p:txBody>
          <a:bodyPr/>
          <a:lstStyle/>
          <a:p>
            <a:r>
              <a:rPr lang="nl-NL" dirty="0" smtClean="0"/>
              <a:t>Vlaardingen</a:t>
            </a:r>
          </a:p>
          <a:p>
            <a:r>
              <a:rPr lang="nl-NL" dirty="0" smtClean="0"/>
              <a:t>Rotterdam</a:t>
            </a:r>
          </a:p>
          <a:p>
            <a:r>
              <a:rPr lang="nl-NL" dirty="0" smtClean="0"/>
              <a:t>Amsterdam</a:t>
            </a:r>
            <a:endParaRPr lang="nl-NL" dirty="0"/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 bwMode="auto">
          <a:xfrm>
            <a:off x="43971" y="2529489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kern="0" dirty="0" smtClean="0"/>
              <a:t>Ik ga naar ….</a:t>
            </a:r>
            <a:endParaRPr lang="nl-NL" kern="0" dirty="0"/>
          </a:p>
        </p:txBody>
      </p:sp>
      <p:sp>
        <p:nvSpPr>
          <p:cNvPr id="8" name="Tijdelijke aanduiding voor inhoud 3"/>
          <p:cNvSpPr txBox="1">
            <a:spLocks/>
          </p:cNvSpPr>
          <p:nvPr/>
        </p:nvSpPr>
        <p:spPr bwMode="auto">
          <a:xfrm>
            <a:off x="12974" y="3238152"/>
            <a:ext cx="3362385" cy="16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kern="0" dirty="0"/>
              <a:t>d</a:t>
            </a:r>
            <a:r>
              <a:rPr lang="nl-NL" kern="0" dirty="0" smtClean="0"/>
              <a:t>e stad		</a:t>
            </a:r>
          </a:p>
          <a:p>
            <a:r>
              <a:rPr lang="nl-NL" kern="0" dirty="0"/>
              <a:t>h</a:t>
            </a:r>
            <a:r>
              <a:rPr lang="nl-NL" kern="0" dirty="0" smtClean="0"/>
              <a:t>et strand		</a:t>
            </a:r>
          </a:p>
          <a:p>
            <a:r>
              <a:rPr lang="nl-NL" kern="0" dirty="0" smtClean="0"/>
              <a:t>de ……</a:t>
            </a:r>
          </a:p>
          <a:p>
            <a:r>
              <a:rPr lang="nl-NL" kern="0" dirty="0"/>
              <a:t>d</a:t>
            </a:r>
            <a:r>
              <a:rPr lang="nl-NL" kern="0" dirty="0" smtClean="0"/>
              <a:t>e bioscoop</a:t>
            </a:r>
            <a:endParaRPr lang="nl-NL" kern="0" dirty="0"/>
          </a:p>
        </p:txBody>
      </p:sp>
      <p:sp>
        <p:nvSpPr>
          <p:cNvPr id="10" name="Tijdelijke aanduiding voor tekst 2"/>
          <p:cNvSpPr txBox="1">
            <a:spLocks/>
          </p:cNvSpPr>
          <p:nvPr/>
        </p:nvSpPr>
        <p:spPr bwMode="auto">
          <a:xfrm>
            <a:off x="3657034" y="2579151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kern="0" dirty="0" smtClean="0"/>
              <a:t>Daarna ga ik ….  </a:t>
            </a:r>
            <a:r>
              <a:rPr lang="nl-NL" kern="0" dirty="0"/>
              <a:t>e</a:t>
            </a:r>
            <a:r>
              <a:rPr lang="nl-NL" kern="0" dirty="0" smtClean="0"/>
              <a:t>ten!</a:t>
            </a:r>
          </a:p>
        </p:txBody>
      </p:sp>
      <p:sp>
        <p:nvSpPr>
          <p:cNvPr id="11" name="Tijdelijke aanduiding voor inhoud 3"/>
          <p:cNvSpPr txBox="1">
            <a:spLocks/>
          </p:cNvSpPr>
          <p:nvPr/>
        </p:nvSpPr>
        <p:spPr bwMode="auto">
          <a:xfrm>
            <a:off x="3657034" y="3139850"/>
            <a:ext cx="3362385" cy="16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kern="0" dirty="0" smtClean="0"/>
              <a:t>Patat</a:t>
            </a:r>
          </a:p>
          <a:p>
            <a:r>
              <a:rPr lang="nl-NL" kern="0" dirty="0" smtClean="0"/>
              <a:t>Pizza</a:t>
            </a:r>
          </a:p>
          <a:p>
            <a:r>
              <a:rPr lang="nl-NL" kern="0" dirty="0" smtClean="0"/>
              <a:t>Pannenkoeken</a:t>
            </a:r>
          </a:p>
          <a:p>
            <a:pPr marL="0" indent="0">
              <a:buNone/>
            </a:pPr>
            <a:endParaRPr lang="nl-NL" kern="0" dirty="0"/>
          </a:p>
        </p:txBody>
      </p:sp>
      <p:sp>
        <p:nvSpPr>
          <p:cNvPr id="12" name="Tijdelijke aanduiding voor tekst 2"/>
          <p:cNvSpPr txBox="1">
            <a:spLocks/>
          </p:cNvSpPr>
          <p:nvPr/>
        </p:nvSpPr>
        <p:spPr bwMode="auto">
          <a:xfrm>
            <a:off x="3552927" y="4562561"/>
            <a:ext cx="4929199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kern="0" dirty="0" smtClean="0"/>
              <a:t>Ik ga bij mijn ……   logeren</a:t>
            </a:r>
          </a:p>
        </p:txBody>
      </p:sp>
      <p:sp>
        <p:nvSpPr>
          <p:cNvPr id="13" name="Tijdelijke aanduiding voor inhoud 3"/>
          <p:cNvSpPr txBox="1">
            <a:spLocks/>
          </p:cNvSpPr>
          <p:nvPr/>
        </p:nvSpPr>
        <p:spPr bwMode="auto">
          <a:xfrm>
            <a:off x="3566639" y="5176473"/>
            <a:ext cx="4220977" cy="16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kern="0" dirty="0"/>
              <a:t>o</a:t>
            </a:r>
            <a:r>
              <a:rPr lang="nl-NL" kern="0" dirty="0" smtClean="0"/>
              <a:t>ma</a:t>
            </a:r>
          </a:p>
          <a:p>
            <a:r>
              <a:rPr lang="nl-NL" kern="0" dirty="0"/>
              <a:t>t</a:t>
            </a:r>
            <a:r>
              <a:rPr lang="nl-NL" kern="0" dirty="0" smtClean="0"/>
              <a:t>ante</a:t>
            </a:r>
          </a:p>
          <a:p>
            <a:r>
              <a:rPr lang="nl-NL" kern="0" dirty="0" smtClean="0"/>
              <a:t>vriendin</a:t>
            </a:r>
          </a:p>
          <a:p>
            <a:pPr marL="0" indent="0">
              <a:buNone/>
            </a:pPr>
            <a:endParaRPr lang="nl-NL" kern="0" dirty="0"/>
          </a:p>
        </p:txBody>
      </p:sp>
      <p:sp>
        <p:nvSpPr>
          <p:cNvPr id="14" name="Rechthoek 13"/>
          <p:cNvSpPr/>
          <p:nvPr/>
        </p:nvSpPr>
        <p:spPr>
          <a:xfrm>
            <a:off x="99764" y="775424"/>
            <a:ext cx="3104084" cy="1948456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3583482" y="717524"/>
            <a:ext cx="3104084" cy="19484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4644" y="2792781"/>
            <a:ext cx="3104084" cy="2345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3595709" y="2754658"/>
            <a:ext cx="3344480" cy="1948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3583482" y="4745631"/>
            <a:ext cx="4113740" cy="19484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2803687" y="815767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6211777" y="780559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2647942" y="2844896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6402242" y="3368116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6784720" y="5717753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6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wij geleerd?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Dag 5</a:t>
            </a:r>
          </a:p>
        </p:txBody>
      </p:sp>
      <p:sp>
        <p:nvSpPr>
          <p:cNvPr id="870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dagje uit</a:t>
            </a:r>
          </a:p>
          <a:p>
            <a:r>
              <a:rPr lang="nl-NL" dirty="0" smtClean="0"/>
              <a:t>logeren</a:t>
            </a:r>
          </a:p>
          <a:p>
            <a:r>
              <a:rPr lang="nl-NL" dirty="0" smtClean="0"/>
              <a:t>waar ga je heen?</a:t>
            </a:r>
          </a:p>
          <a:p>
            <a:r>
              <a:rPr lang="nl-NL" dirty="0" smtClean="0"/>
              <a:t>wat ga je doen?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38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606675" y="5629275"/>
            <a:ext cx="4244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aankomst - aankomen</a:t>
            </a:r>
          </a:p>
        </p:txBody>
      </p:sp>
      <p:pic>
        <p:nvPicPr>
          <p:cNvPr id="5123" name="Picture 3" descr="nam04v_aankomst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3532187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Koekjes bakken</a:t>
            </a:r>
          </a:p>
          <a:p>
            <a:r>
              <a:rPr lang="nl-NL" dirty="0" smtClean="0"/>
              <a:t>Zal ik je helpen?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0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88067" name="Picture 3" descr="Koekj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019925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koekjes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89091" name="Picture 3" descr="dsc_00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16438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356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portie (een stukje)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901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rommel</a:t>
            </a:r>
          </a:p>
          <a:p>
            <a:pPr>
              <a:buFontTx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91139" name="Tijdelijke aanduiding voor inhoud 3" descr="1138899887KXMs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0"/>
            <a:ext cx="3538537" cy="547370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59113" y="5661025"/>
            <a:ext cx="345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stapel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92163" name="Picture 3" descr="vlek200x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722938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4067175" y="5805488"/>
            <a:ext cx="1323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9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netex.nl/files/Image/kleding-met-vl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857375"/>
            <a:ext cx="61293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419475" y="57324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vlekken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94211" name="Picture 3" descr="cake_bak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39195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84663" y="5661025"/>
            <a:ext cx="134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bakken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95235" name="Picture 3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781425" y="5619750"/>
            <a:ext cx="1560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niks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2266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knap gedaan</a:t>
            </a:r>
          </a:p>
        </p:txBody>
      </p:sp>
      <p:pic>
        <p:nvPicPr>
          <p:cNvPr id="96259" name="Picture 3" descr="010goedgedaantoppiesh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716462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2725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aankomsthal</a:t>
            </a:r>
          </a:p>
        </p:txBody>
      </p:sp>
      <p:pic>
        <p:nvPicPr>
          <p:cNvPr id="6147" name="Picture 3" descr="2543624080_8063f55a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7041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97283" name="Picture 3" descr="BroodKne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33813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356100" y="5805488"/>
            <a:ext cx="1366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kneden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98307" name="Picture 4" descr="thumb2_pizza%20blz%2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7056437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356100" y="5732463"/>
            <a:ext cx="76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elichting met PIJL-OMHOOG 4"/>
          <p:cNvSpPr/>
          <p:nvPr/>
        </p:nvSpPr>
        <p:spPr>
          <a:xfrm>
            <a:off x="571500" y="4000500"/>
            <a:ext cx="1428750" cy="142875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één</a:t>
            </a:r>
          </a:p>
        </p:txBody>
      </p:sp>
      <p:sp>
        <p:nvSpPr>
          <p:cNvPr id="8" name="Toelichting met PIJL-OMHOOG 7"/>
          <p:cNvSpPr/>
          <p:nvPr/>
        </p:nvSpPr>
        <p:spPr>
          <a:xfrm>
            <a:off x="3429000" y="4071938"/>
            <a:ext cx="1428750" cy="1428750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half</a:t>
            </a:r>
          </a:p>
        </p:txBody>
      </p:sp>
      <p:sp>
        <p:nvSpPr>
          <p:cNvPr id="12" name="Kruis 11"/>
          <p:cNvSpPr/>
          <p:nvPr/>
        </p:nvSpPr>
        <p:spPr>
          <a:xfrm>
            <a:off x="2357438" y="2571750"/>
            <a:ext cx="785812" cy="785813"/>
          </a:xfrm>
          <a:prstGeom prst="plus">
            <a:avLst>
              <a:gd name="adj" fmla="val 39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99333" name="Tijdelijke aanduiding voor inhoud 14" descr="http://www.sterringhart.nl/image.php?id=350&amp;size=400"/>
          <p:cNvPicPr>
            <a:picLocks noGrp="1"/>
          </p:cNvPicPr>
          <p:nvPr>
            <p:ph idx="1"/>
          </p:nvPr>
        </p:nvPicPr>
        <p:blipFill>
          <a:blip r:embed="rId2" cstate="print"/>
          <a:srcRect l="20750" t="12343" r="51500" b="54660"/>
          <a:stretch>
            <a:fillRect/>
          </a:stretch>
        </p:blipFill>
        <p:spPr>
          <a:xfrm>
            <a:off x="714375" y="2428875"/>
            <a:ext cx="1057275" cy="1247775"/>
          </a:xfrm>
        </p:spPr>
      </p:pic>
      <p:pic>
        <p:nvPicPr>
          <p:cNvPr id="99334" name="Afbeelding 15" descr="http://www.sterringhart.nl/image.php?id=350&amp;size=400"/>
          <p:cNvPicPr>
            <a:picLocks noChangeAspect="1" noChangeArrowheads="1"/>
          </p:cNvPicPr>
          <p:nvPr/>
        </p:nvPicPr>
        <p:blipFill>
          <a:blip r:embed="rId2" cstate="print"/>
          <a:srcRect l="48500" t="13350" r="24001" b="54660"/>
          <a:stretch>
            <a:fillRect/>
          </a:stretch>
        </p:blipFill>
        <p:spPr bwMode="auto">
          <a:xfrm>
            <a:off x="3643313" y="2500313"/>
            <a:ext cx="1047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Tekstvak 16"/>
          <p:cNvSpPr txBox="1">
            <a:spLocks noChangeArrowheads="1"/>
          </p:cNvSpPr>
          <p:nvPr/>
        </p:nvSpPr>
        <p:spPr bwMode="auto">
          <a:xfrm>
            <a:off x="5143500" y="2286000"/>
            <a:ext cx="1000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600"/>
              <a:t>=</a:t>
            </a:r>
          </a:p>
        </p:txBody>
      </p:sp>
      <p:sp>
        <p:nvSpPr>
          <p:cNvPr id="18" name="Toelichting met PIJL-OMHOOG 17"/>
          <p:cNvSpPr/>
          <p:nvPr/>
        </p:nvSpPr>
        <p:spPr>
          <a:xfrm>
            <a:off x="6000750" y="4071938"/>
            <a:ext cx="1928813" cy="1428750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anderhalf</a:t>
            </a:r>
          </a:p>
        </p:txBody>
      </p:sp>
      <p:pic>
        <p:nvPicPr>
          <p:cNvPr id="99337" name="Afbeelding 18" descr="http://www.sterringhart.nl/image.php?id=350&amp;size=400"/>
          <p:cNvPicPr>
            <a:picLocks noChangeAspect="1" noChangeArrowheads="1"/>
          </p:cNvPicPr>
          <p:nvPr/>
        </p:nvPicPr>
        <p:blipFill>
          <a:blip r:embed="rId2" cstate="print"/>
          <a:srcRect l="19749" t="13098" r="24001" b="54660"/>
          <a:stretch>
            <a:fillRect/>
          </a:stretch>
        </p:blipFill>
        <p:spPr bwMode="auto">
          <a:xfrm>
            <a:off x="6215063" y="257175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1214438" y="642938"/>
            <a:ext cx="6429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6000"/>
              <a:t>anderhalf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00355" name="Afbeelding 6" descr="http://www.sterringhart.nl/image.php?id=350&amp;size=400"/>
          <p:cNvPicPr>
            <a:picLocks noChangeAspect="1" noChangeArrowheads="1"/>
          </p:cNvPicPr>
          <p:nvPr/>
        </p:nvPicPr>
        <p:blipFill>
          <a:blip r:embed="rId2" cstate="print"/>
          <a:srcRect t="47607"/>
          <a:stretch>
            <a:fillRect/>
          </a:stretch>
        </p:blipFill>
        <p:spPr bwMode="auto">
          <a:xfrm>
            <a:off x="1785938" y="1428750"/>
            <a:ext cx="4691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276600" y="5876925"/>
            <a:ext cx="407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anderhalf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01379" name="Afbeelding 8" descr="http://aalst.kahosl.be/projecten/probleemoplossend-denken-wiskunde/Hot%20Potatoes/weegschaal.jpg"/>
          <p:cNvPicPr>
            <a:picLocks noChangeAspect="1" noChangeArrowheads="1"/>
          </p:cNvPicPr>
          <p:nvPr/>
        </p:nvPicPr>
        <p:blipFill>
          <a:blip r:embed="rId2" cstate="print"/>
          <a:srcRect l="5933" t="6757" r="10735" b="5135"/>
          <a:stretch>
            <a:fillRect/>
          </a:stretch>
        </p:blipFill>
        <p:spPr bwMode="auto">
          <a:xfrm>
            <a:off x="2571750" y="1643063"/>
            <a:ext cx="36433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echte verbindingslijn met pijl 10"/>
          <p:cNvCxnSpPr/>
          <p:nvPr/>
        </p:nvCxnSpPr>
        <p:spPr>
          <a:xfrm rot="10800000" flipV="1">
            <a:off x="5929313" y="1857375"/>
            <a:ext cx="1643062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1714500" y="1500188"/>
            <a:ext cx="1428750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rot="10800000">
            <a:off x="6215063" y="3214688"/>
            <a:ext cx="1214437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V="1">
            <a:off x="1714500" y="4500563"/>
            <a:ext cx="1143000" cy="7858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rot="16200000" flipV="1">
            <a:off x="6000751" y="4071937"/>
            <a:ext cx="1071562" cy="10715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V="1">
            <a:off x="1285875" y="3143250"/>
            <a:ext cx="17145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1386" name="Tekstvak 27"/>
          <p:cNvSpPr txBox="1">
            <a:spLocks noChangeArrowheads="1"/>
          </p:cNvSpPr>
          <p:nvPr/>
        </p:nvSpPr>
        <p:spPr bwMode="auto">
          <a:xfrm>
            <a:off x="857250" y="11430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meer</a:t>
            </a:r>
          </a:p>
        </p:txBody>
      </p:sp>
      <p:sp>
        <p:nvSpPr>
          <p:cNvPr id="101387" name="Tekstvak 29"/>
          <p:cNvSpPr txBox="1">
            <a:spLocks noChangeArrowheads="1"/>
          </p:cNvSpPr>
          <p:nvPr/>
        </p:nvSpPr>
        <p:spPr bwMode="auto">
          <a:xfrm>
            <a:off x="7143750" y="1357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minder</a:t>
            </a:r>
          </a:p>
        </p:txBody>
      </p:sp>
      <p:sp>
        <p:nvSpPr>
          <p:cNvPr id="101388" name="Tekstvak 30"/>
          <p:cNvSpPr txBox="1">
            <a:spLocks noChangeArrowheads="1"/>
          </p:cNvSpPr>
          <p:nvPr/>
        </p:nvSpPr>
        <p:spPr bwMode="auto">
          <a:xfrm>
            <a:off x="7500938" y="30003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meest</a:t>
            </a:r>
          </a:p>
        </p:txBody>
      </p:sp>
      <p:sp>
        <p:nvSpPr>
          <p:cNvPr id="101389" name="Tekstvak 31"/>
          <p:cNvSpPr txBox="1">
            <a:spLocks noChangeArrowheads="1"/>
          </p:cNvSpPr>
          <p:nvPr/>
        </p:nvSpPr>
        <p:spPr bwMode="auto">
          <a:xfrm>
            <a:off x="500063" y="292893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minst</a:t>
            </a:r>
          </a:p>
        </p:txBody>
      </p:sp>
      <p:sp>
        <p:nvSpPr>
          <p:cNvPr id="101390" name="Tekstvak 32"/>
          <p:cNvSpPr txBox="1">
            <a:spLocks noChangeArrowheads="1"/>
          </p:cNvSpPr>
          <p:nvPr/>
        </p:nvSpPr>
        <p:spPr bwMode="auto">
          <a:xfrm>
            <a:off x="1071563" y="5214938"/>
            <a:ext cx="642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6000"/>
              <a:t>?</a:t>
            </a:r>
          </a:p>
        </p:txBody>
      </p:sp>
      <p:sp>
        <p:nvSpPr>
          <p:cNvPr id="101391" name="Tekstvak 33"/>
          <p:cNvSpPr txBox="1">
            <a:spLocks noChangeArrowheads="1"/>
          </p:cNvSpPr>
          <p:nvPr/>
        </p:nvSpPr>
        <p:spPr bwMode="auto">
          <a:xfrm>
            <a:off x="7143750" y="5000625"/>
            <a:ext cx="642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60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Informatie vragen</a:t>
            </a:r>
          </a:p>
        </p:txBody>
      </p:sp>
      <p:sp>
        <p:nvSpPr>
          <p:cNvPr id="1024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hoe lang moet het in de magnetron (oven)?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Hulp aanbieden</a:t>
            </a:r>
          </a:p>
        </p:txBody>
      </p:sp>
      <p:sp>
        <p:nvSpPr>
          <p:cNvPr id="1034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zal ik je helpen?</a:t>
            </a:r>
          </a:p>
          <a:p>
            <a:pPr>
              <a:buFontTx/>
              <a:buNone/>
            </a:pPr>
            <a:endParaRPr lang="nl-NL" smtClean="0"/>
          </a:p>
        </p:txBody>
      </p:sp>
      <p:pic>
        <p:nvPicPr>
          <p:cNvPr id="103428" name="Afbeelding 6" descr="http://www.schoolplaten.com/thuis-helpen-t11170.jpg"/>
          <p:cNvPicPr>
            <a:picLocks noChangeAspect="1" noChangeArrowheads="1"/>
          </p:cNvPicPr>
          <p:nvPr/>
        </p:nvPicPr>
        <p:blipFill>
          <a:blip r:embed="rId2" cstate="print"/>
          <a:srcRect t="46028"/>
          <a:stretch>
            <a:fillRect/>
          </a:stretch>
        </p:blipFill>
        <p:spPr bwMode="auto">
          <a:xfrm>
            <a:off x="1042988" y="2852738"/>
            <a:ext cx="67865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Hulp accepteren</a:t>
            </a:r>
          </a:p>
        </p:txBody>
      </p:sp>
      <p:pic>
        <p:nvPicPr>
          <p:cNvPr id="104451" name="Afbeelding 6" descr="http://www.schoolplaten.com/thuis-helpen-t111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6028"/>
          <a:stretch>
            <a:fillRect/>
          </a:stretch>
        </p:blipFill>
        <p:spPr>
          <a:xfrm>
            <a:off x="1116013" y="1628775"/>
            <a:ext cx="6813550" cy="2603500"/>
          </a:xfrm>
          <a:noFill/>
        </p:spPr>
      </p:pic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000250" y="4857750"/>
            <a:ext cx="4156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800"/>
              <a:t>ja, dat is goed.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1054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vlek</a:t>
            </a:r>
          </a:p>
          <a:p>
            <a:pPr>
              <a:buFontTx/>
              <a:buNone/>
            </a:pPr>
            <a:r>
              <a:rPr lang="nl-NL" smtClean="0"/>
              <a:t>de neef</a:t>
            </a:r>
          </a:p>
          <a:p>
            <a:pPr>
              <a:buFontTx/>
              <a:buNone/>
            </a:pPr>
            <a:r>
              <a:rPr lang="nl-NL" smtClean="0"/>
              <a:t>de nicht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1064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vlek			de vlekken</a:t>
            </a:r>
          </a:p>
          <a:p>
            <a:pPr>
              <a:buFontTx/>
              <a:buNone/>
            </a:pPr>
            <a:r>
              <a:rPr lang="nl-NL" smtClean="0"/>
              <a:t>de neef			de neven</a:t>
            </a:r>
          </a:p>
          <a:p>
            <a:pPr>
              <a:buFontTx/>
              <a:buNone/>
            </a:pPr>
            <a:r>
              <a:rPr lang="nl-NL" smtClean="0"/>
              <a:t>de nicht			de nichten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903663" y="6184900"/>
            <a:ext cx="312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(verkeers)bord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66" y="3360923"/>
            <a:ext cx="2542990" cy="25429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41195"/>
            <a:ext cx="2507433" cy="250743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095788"/>
            <a:ext cx="2412863" cy="24128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2444198" cy="21602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22" y="692696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72" grpId="0"/>
      <p:bldP spid="207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1075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het koekje</a:t>
            </a:r>
          </a:p>
          <a:p>
            <a:pPr>
              <a:buFontTx/>
              <a:buNone/>
            </a:pPr>
            <a:r>
              <a:rPr lang="nl-NL" smtClean="0"/>
              <a:t>de oom</a:t>
            </a:r>
          </a:p>
          <a:p>
            <a:pPr>
              <a:buFontTx/>
              <a:buNone/>
            </a:pPr>
            <a:r>
              <a:rPr lang="nl-NL" smtClean="0"/>
              <a:t>de oma</a:t>
            </a:r>
          </a:p>
          <a:p>
            <a:pPr>
              <a:buFontTx/>
              <a:buNone/>
            </a:pPr>
            <a:r>
              <a:rPr lang="nl-NL" smtClean="0"/>
              <a:t>de opa</a:t>
            </a:r>
          </a:p>
          <a:p>
            <a:pPr>
              <a:buFontTx/>
              <a:buNone/>
            </a:pPr>
            <a:r>
              <a:rPr lang="nl-NL" smtClean="0"/>
              <a:t>de portie</a:t>
            </a:r>
          </a:p>
          <a:p>
            <a:pPr>
              <a:buFontTx/>
              <a:buNone/>
            </a:pPr>
            <a:r>
              <a:rPr lang="nl-NL" smtClean="0"/>
              <a:t>de stapel</a:t>
            </a:r>
          </a:p>
          <a:p>
            <a:pPr>
              <a:buFontTx/>
              <a:buNone/>
            </a:pPr>
            <a:r>
              <a:rPr lang="nl-NL" smtClean="0"/>
              <a:t>het stukje</a:t>
            </a:r>
          </a:p>
          <a:p>
            <a:pPr>
              <a:buFontTx/>
              <a:buNone/>
            </a:pPr>
            <a:r>
              <a:rPr lang="nl-NL" smtClean="0"/>
              <a:t>de tante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1085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het koekje		de koekjes</a:t>
            </a:r>
          </a:p>
          <a:p>
            <a:pPr>
              <a:buFontTx/>
              <a:buNone/>
            </a:pPr>
            <a:r>
              <a:rPr lang="nl-NL" smtClean="0"/>
              <a:t>de oom			de ooms</a:t>
            </a:r>
          </a:p>
          <a:p>
            <a:pPr>
              <a:buFontTx/>
              <a:buNone/>
            </a:pPr>
            <a:r>
              <a:rPr lang="nl-NL" smtClean="0"/>
              <a:t>de oma			de oma’s</a:t>
            </a:r>
          </a:p>
          <a:p>
            <a:pPr>
              <a:buFontTx/>
              <a:buNone/>
            </a:pPr>
            <a:r>
              <a:rPr lang="nl-NL" smtClean="0"/>
              <a:t>de opa			de opa’s</a:t>
            </a:r>
          </a:p>
          <a:p>
            <a:pPr>
              <a:buFontTx/>
              <a:buNone/>
            </a:pPr>
            <a:r>
              <a:rPr lang="nl-NL" smtClean="0"/>
              <a:t>de portie			de porties</a:t>
            </a:r>
          </a:p>
          <a:p>
            <a:pPr>
              <a:buFontTx/>
              <a:buNone/>
            </a:pPr>
            <a:r>
              <a:rPr lang="nl-NL" smtClean="0"/>
              <a:t>de stapel			de stapels</a:t>
            </a:r>
          </a:p>
          <a:p>
            <a:pPr>
              <a:buFontTx/>
              <a:buNone/>
            </a:pPr>
            <a:r>
              <a:rPr lang="nl-NL" smtClean="0"/>
              <a:t>het stukje			de stukjes</a:t>
            </a:r>
          </a:p>
          <a:p>
            <a:pPr>
              <a:buFontTx/>
              <a:buNone/>
            </a:pPr>
            <a:r>
              <a:rPr lang="nl-NL" smtClean="0"/>
              <a:t>de tante			de tantes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koekjes bakken (flip de beer)</a:t>
            </a:r>
          </a:p>
          <a:p>
            <a:r>
              <a:rPr lang="nl-NL" dirty="0">
                <a:hlinkClick r:id="rId2"/>
              </a:rPr>
              <a:t>http://www.schooltv.nl/video/koekjes-bakken-met-flip-de-beer/#</a:t>
            </a:r>
            <a:r>
              <a:rPr lang="nl-NL" dirty="0" smtClean="0">
                <a:hlinkClick r:id="rId2"/>
              </a:rPr>
              <a:t>q=koekjes%20bakken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08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wij geleerd?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7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8195" name="Picture 3" descr="300px-Nederlands_verkeersbord_C3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0768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03663" y="6184900"/>
            <a:ext cx="288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verkeersbord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/>
      <p:bldP spid="327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1267" name="Picture 3" descr="grensbord-nederland_150x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52562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03663" y="6184900"/>
            <a:ext cx="1585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grens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/>
      <p:bldP spid="47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2291" name="Picture 3" descr="grens-zgorz-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101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903663" y="6184900"/>
            <a:ext cx="1585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grens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/>
      <p:bldP spid="460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759200" y="5929313"/>
            <a:ext cx="1765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rugzak</a:t>
            </a:r>
          </a:p>
        </p:txBody>
      </p:sp>
      <p:pic>
        <p:nvPicPr>
          <p:cNvPr id="17411" name="Picture 3" descr="image_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604837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4339" name="Picture 3" descr="paspo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13702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492500" y="6184900"/>
            <a:ext cx="218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paspoort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/>
      <p:bldP spid="512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759200" y="5891213"/>
            <a:ext cx="1125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pijl</a:t>
            </a:r>
          </a:p>
        </p:txBody>
      </p:sp>
      <p:pic>
        <p:nvPicPr>
          <p:cNvPr id="15363" name="Picture 3" descr="pijl_o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7245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Stormen</a:t>
            </a:r>
          </a:p>
          <a:p>
            <a:r>
              <a:rPr lang="nl-NL" dirty="0" smtClean="0"/>
              <a:t>De sneeuw</a:t>
            </a:r>
          </a:p>
          <a:p>
            <a:r>
              <a:rPr lang="nl-NL" dirty="0" smtClean="0"/>
              <a:t>De stilte</a:t>
            </a:r>
          </a:p>
          <a:p>
            <a:r>
              <a:rPr lang="nl-NL" dirty="0" smtClean="0"/>
              <a:t>De temperatuur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57727"/>
            <a:ext cx="4564754" cy="315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48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0243" name="Picture 3" descr="famil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3"/>
            <a:ext cx="9144000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59113" y="6184900"/>
            <a:ext cx="3624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familie (en ouders</a:t>
            </a:r>
            <a:r>
              <a:rPr lang="nl-NL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256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9221" name="Picture 5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7594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700338" y="5949950"/>
            <a:ext cx="4167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moeder en de dochter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23555" name="Picture 3" descr="familie-b3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019925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44513" y="5903913"/>
            <a:ext cx="801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000"/>
              <a:t>Opa, oma, het kleinkind, de ouders, moeder, dochter. Wat nog meer?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3315" name="Picture 3" descr="met%20kleink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40846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92563" y="6184900"/>
            <a:ext cx="218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kleinkind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/>
      <p:bldP spid="440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9459" name="Picture 3" descr="Thailand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056438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366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afhalen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74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omhelzen</a:t>
            </a:r>
          </a:p>
        </p:txBody>
      </p:sp>
      <p:pic>
        <p:nvPicPr>
          <p:cNvPr id="20483" name="Picture 3" descr="DSCF1749a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16438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916238" y="5799138"/>
            <a:ext cx="3465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vader en de zoon</a:t>
            </a:r>
          </a:p>
        </p:txBody>
      </p:sp>
      <p:pic>
        <p:nvPicPr>
          <p:cNvPr id="25603" name="Picture 3" descr="voetbal-kleurplaat-vader-en-zoon-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72136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24579" name="Picture 3" descr="1935829541_1999999722_k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4168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03663" y="6184900"/>
            <a:ext cx="84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  <p:bldP spid="419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000" smtClean="0"/>
              <a:t>de aankomsthal			</a:t>
            </a:r>
          </a:p>
          <a:p>
            <a:pPr>
              <a:buFontTx/>
              <a:buNone/>
            </a:pPr>
            <a:r>
              <a:rPr lang="nl-NL" sz="2000" smtClean="0"/>
              <a:t>het verkeersbord		</a:t>
            </a:r>
          </a:p>
          <a:p>
            <a:pPr>
              <a:buFontTx/>
              <a:buNone/>
            </a:pPr>
            <a:r>
              <a:rPr lang="nl-NL" sz="2000" smtClean="0"/>
              <a:t>de grens			</a:t>
            </a:r>
          </a:p>
          <a:p>
            <a:pPr>
              <a:buFontTx/>
              <a:buNone/>
            </a:pPr>
            <a:r>
              <a:rPr lang="nl-NL" sz="2000" smtClean="0"/>
              <a:t>het kleinkind			</a:t>
            </a:r>
          </a:p>
          <a:p>
            <a:pPr>
              <a:buFontTx/>
              <a:buNone/>
            </a:pPr>
            <a:r>
              <a:rPr lang="nl-NL" sz="2000" smtClean="0"/>
              <a:t>de neef			</a:t>
            </a:r>
          </a:p>
          <a:p>
            <a:pPr>
              <a:buFontTx/>
              <a:buNone/>
            </a:pPr>
            <a:r>
              <a:rPr lang="nl-NL" sz="2000" smtClean="0"/>
              <a:t>de nicht			</a:t>
            </a:r>
          </a:p>
          <a:p>
            <a:pPr>
              <a:buFontTx/>
              <a:buNone/>
            </a:pPr>
            <a:r>
              <a:rPr lang="nl-NL" sz="2000" smtClean="0"/>
              <a:t>het paspoort			</a:t>
            </a:r>
          </a:p>
          <a:p>
            <a:pPr>
              <a:buFontTx/>
              <a:buNone/>
            </a:pPr>
            <a:r>
              <a:rPr lang="nl-NL" sz="2000" smtClean="0"/>
              <a:t>de pijl			</a:t>
            </a:r>
          </a:p>
          <a:p>
            <a:pPr>
              <a:buFontTx/>
              <a:buNone/>
            </a:pPr>
            <a:r>
              <a:rPr lang="nl-NL" sz="2000" smtClean="0"/>
              <a:t>de rugzak			</a:t>
            </a:r>
          </a:p>
          <a:p>
            <a:pPr>
              <a:buFontTx/>
              <a:buNone/>
            </a:pPr>
            <a:r>
              <a:rPr lang="nl-NL" sz="2000" smtClean="0"/>
              <a:t>de vertrekhal			</a:t>
            </a:r>
          </a:p>
          <a:p>
            <a:pPr>
              <a:buFontTx/>
              <a:buNone/>
            </a:pPr>
            <a:r>
              <a:rPr lang="nl-NL" sz="2000" smtClean="0"/>
              <a:t>het vliegveld			</a:t>
            </a:r>
          </a:p>
          <a:p>
            <a:pPr>
              <a:buFontTx/>
              <a:buNone/>
            </a:pPr>
            <a:r>
              <a:rPr lang="nl-NL" sz="2000" smtClean="0"/>
              <a:t>de zoon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000" smtClean="0"/>
              <a:t>de aankomsthal			de aankomsthallen	</a:t>
            </a:r>
          </a:p>
          <a:p>
            <a:pPr>
              <a:buFontTx/>
              <a:buNone/>
            </a:pPr>
            <a:r>
              <a:rPr lang="nl-NL" sz="2000" smtClean="0"/>
              <a:t>het verkeersbord		de verkeersborden</a:t>
            </a:r>
          </a:p>
          <a:p>
            <a:pPr>
              <a:buFontTx/>
              <a:buNone/>
            </a:pPr>
            <a:r>
              <a:rPr lang="nl-NL" sz="2000" smtClean="0"/>
              <a:t>de grens			de grenzen</a:t>
            </a:r>
          </a:p>
          <a:p>
            <a:pPr>
              <a:buFontTx/>
              <a:buNone/>
            </a:pPr>
            <a:r>
              <a:rPr lang="nl-NL" sz="2000" smtClean="0"/>
              <a:t>het kleinkind			de kleinkinderen</a:t>
            </a:r>
          </a:p>
          <a:p>
            <a:pPr>
              <a:buFontTx/>
              <a:buNone/>
            </a:pPr>
            <a:r>
              <a:rPr lang="nl-NL" sz="2000" smtClean="0"/>
              <a:t>de neef				de neven</a:t>
            </a:r>
          </a:p>
          <a:p>
            <a:pPr>
              <a:buFontTx/>
              <a:buNone/>
            </a:pPr>
            <a:r>
              <a:rPr lang="nl-NL" sz="2000" smtClean="0"/>
              <a:t>de nicht				de nichten</a:t>
            </a:r>
          </a:p>
          <a:p>
            <a:pPr>
              <a:buFontTx/>
              <a:buNone/>
            </a:pPr>
            <a:r>
              <a:rPr lang="nl-NL" sz="2000" smtClean="0"/>
              <a:t>het paspoort			de paspoorten</a:t>
            </a:r>
          </a:p>
          <a:p>
            <a:pPr>
              <a:buFontTx/>
              <a:buNone/>
            </a:pPr>
            <a:r>
              <a:rPr lang="nl-NL" sz="2000" smtClean="0"/>
              <a:t>de pijl				de pijlen</a:t>
            </a:r>
          </a:p>
          <a:p>
            <a:pPr>
              <a:buFontTx/>
              <a:buNone/>
            </a:pPr>
            <a:r>
              <a:rPr lang="nl-NL" sz="2000" smtClean="0"/>
              <a:t>de rugzak			de rugzakken</a:t>
            </a:r>
          </a:p>
          <a:p>
            <a:pPr>
              <a:buFontTx/>
              <a:buNone/>
            </a:pPr>
            <a:r>
              <a:rPr lang="nl-NL" sz="2000" smtClean="0"/>
              <a:t>de vertrekhal			de vertrekhallen</a:t>
            </a:r>
          </a:p>
          <a:p>
            <a:pPr>
              <a:buFontTx/>
              <a:buNone/>
            </a:pPr>
            <a:r>
              <a:rPr lang="nl-NL" sz="2000" smtClean="0"/>
              <a:t>het vliegveld			de vliegvelden</a:t>
            </a:r>
          </a:p>
          <a:p>
            <a:pPr>
              <a:buFontTx/>
              <a:buNone/>
            </a:pPr>
            <a:r>
              <a:rPr lang="nl-NL" sz="2000" smtClean="0"/>
              <a:t>de zoon				de zonen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aankomst</a:t>
            </a:r>
          </a:p>
          <a:p>
            <a:r>
              <a:rPr lang="nl-NL" dirty="0" smtClean="0"/>
              <a:t>Het vertrek</a:t>
            </a:r>
          </a:p>
          <a:p>
            <a:r>
              <a:rPr lang="nl-NL" dirty="0" smtClean="0"/>
              <a:t>Het paspoort</a:t>
            </a:r>
          </a:p>
          <a:p>
            <a:r>
              <a:rPr lang="nl-NL" dirty="0" smtClean="0"/>
              <a:t>De aankomsthal</a:t>
            </a:r>
          </a:p>
        </p:txBody>
      </p:sp>
      <p:pic>
        <p:nvPicPr>
          <p:cNvPr id="4" name="Picture 3" descr="2543624080_8063f55a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326" y="3799937"/>
            <a:ext cx="3743896" cy="25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6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dochter		de dochters</a:t>
            </a:r>
          </a:p>
          <a:p>
            <a:pPr>
              <a:buFontTx/>
              <a:buNone/>
            </a:pPr>
            <a:r>
              <a:rPr lang="nl-NL" smtClean="0"/>
              <a:t>de familie			de families</a:t>
            </a:r>
          </a:p>
          <a:p>
            <a:pPr>
              <a:buFontTx/>
              <a:buNone/>
            </a:pPr>
            <a:r>
              <a:rPr lang="nl-NL" smtClean="0"/>
              <a:t>de moeder		de moeders</a:t>
            </a:r>
          </a:p>
          <a:p>
            <a:pPr>
              <a:buFontTx/>
              <a:buNone/>
            </a:pPr>
            <a:r>
              <a:rPr lang="nl-NL" smtClean="0"/>
              <a:t>de oom			de ooms</a:t>
            </a:r>
          </a:p>
          <a:p>
            <a:pPr>
              <a:buFontTx/>
              <a:buNone/>
            </a:pPr>
            <a:r>
              <a:rPr lang="nl-NL" smtClean="0"/>
              <a:t>de ouder			de ouders</a:t>
            </a:r>
          </a:p>
          <a:p>
            <a:pPr>
              <a:buFontTx/>
              <a:buNone/>
            </a:pPr>
            <a:r>
              <a:rPr lang="nl-NL" smtClean="0"/>
              <a:t>de tante			de tantes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Het verhaal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Wie?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doet?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</a:t>
            </a:r>
            <a:r>
              <a:rPr lang="nl-NL" dirty="0" smtClean="0">
                <a:solidFill>
                  <a:schemeClr val="tx1"/>
                </a:solidFill>
              </a:rPr>
              <a:t>at?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</a:t>
            </a:r>
            <a:r>
              <a:rPr lang="nl-NL" dirty="0" smtClean="0">
                <a:solidFill>
                  <a:schemeClr val="tx1"/>
                </a:solidFill>
              </a:rPr>
              <a:t>aar?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uitbeelden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Oma omhelst </a:t>
            </a:r>
            <a:r>
              <a:rPr lang="nl-NL" dirty="0" err="1" smtClean="0"/>
              <a:t>Djandro</a:t>
            </a:r>
            <a:endParaRPr lang="nl-NL" dirty="0" smtClean="0"/>
          </a:p>
          <a:p>
            <a:r>
              <a:rPr lang="nl-NL" dirty="0" err="1" smtClean="0"/>
              <a:t>Djandro</a:t>
            </a:r>
            <a:r>
              <a:rPr lang="nl-NL" dirty="0" smtClean="0"/>
              <a:t> kijkt door de ramen</a:t>
            </a:r>
          </a:p>
          <a:p>
            <a:r>
              <a:rPr lang="nl-NL" dirty="0" smtClean="0"/>
              <a:t>Mama moet huilen</a:t>
            </a:r>
          </a:p>
          <a:p>
            <a:r>
              <a:rPr lang="nl-NL" dirty="0" err="1" smtClean="0"/>
              <a:t>Tanisha</a:t>
            </a:r>
            <a:r>
              <a:rPr lang="nl-NL" dirty="0" smtClean="0"/>
              <a:t> staat te dansen</a:t>
            </a:r>
          </a:p>
          <a:p>
            <a:r>
              <a:rPr lang="nl-NL" dirty="0" err="1" smtClean="0"/>
              <a:t>Djandro</a:t>
            </a:r>
            <a:r>
              <a:rPr lang="nl-NL" dirty="0" smtClean="0"/>
              <a:t> schrikt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Het paspoort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De kinderen maken hun eigen paspoort met het werkblad uit de map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6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wij geleerd?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7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Dag 2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aankomst</a:t>
            </a:r>
          </a:p>
          <a:p>
            <a:r>
              <a:rPr lang="nl-NL" dirty="0" smtClean="0"/>
              <a:t>Het vertrek</a:t>
            </a:r>
          </a:p>
          <a:p>
            <a:r>
              <a:rPr lang="nl-NL" dirty="0" smtClean="0"/>
              <a:t>Het paspoort</a:t>
            </a:r>
          </a:p>
          <a:p>
            <a:r>
              <a:rPr lang="nl-NL" dirty="0" smtClean="0"/>
              <a:t>De aankomsthal</a:t>
            </a:r>
          </a:p>
        </p:txBody>
      </p:sp>
      <p:pic>
        <p:nvPicPr>
          <p:cNvPr id="4" name="Picture 3" descr="2543624080_8063f55a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326" y="3799937"/>
            <a:ext cx="3743896" cy="25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1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familie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50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0725" name="Picture 5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7594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987675" y="6184900"/>
            <a:ext cx="420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moeder en de dochter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1747" name="Picture 3" descr="famil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3"/>
            <a:ext cx="9144000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276600" y="6149975"/>
            <a:ext cx="36655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familie (en ouders)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2" grpId="0"/>
      <p:bldP spid="737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2771" name="Picture 3" descr="Opa_Oma_Kleink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36464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2185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kleinkind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076" name="Picture 4" descr="image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60425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3795" name="Picture 3" descr="ontbrekende%20stuk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0"/>
            <a:ext cx="3678237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724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stukje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4819" name="Picture 3" descr="nede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64026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987675" y="5946775"/>
            <a:ext cx="4265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een stukje van Nederland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555875" y="5629275"/>
            <a:ext cx="3465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vader en de zoon</a:t>
            </a:r>
          </a:p>
        </p:txBody>
      </p:sp>
      <p:pic>
        <p:nvPicPr>
          <p:cNvPr id="35843" name="Picture 3" descr="voetbal-kleurplaat-vader-en-zoon-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72136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6867" name="Picture 4" descr="beer-achter-boo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0"/>
            <a:ext cx="7920038" cy="5280025"/>
          </a:xfrm>
          <a:noFill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687763" y="5969000"/>
            <a:ext cx="118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achter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7891" name="Picture 3" descr="Menno_Kroezen_01_2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8674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687763" y="5969000"/>
            <a:ext cx="1065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naast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8915" name="Picture 3" descr="dieren%20op%20een%20rij%203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7156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het kleinkind		</a:t>
            </a:r>
          </a:p>
          <a:p>
            <a:pPr>
              <a:buFontTx/>
              <a:buNone/>
            </a:pPr>
            <a:r>
              <a:rPr lang="nl-NL" smtClean="0"/>
              <a:t>de neef</a:t>
            </a:r>
          </a:p>
          <a:p>
            <a:pPr>
              <a:buFontTx/>
              <a:buNone/>
            </a:pPr>
            <a:r>
              <a:rPr lang="nl-NL" smtClean="0"/>
              <a:t>de nicht</a:t>
            </a:r>
          </a:p>
          <a:p>
            <a:pPr>
              <a:buFontTx/>
              <a:buNone/>
            </a:pPr>
            <a:r>
              <a:rPr lang="nl-NL" smtClean="0"/>
              <a:t>de zoon</a:t>
            </a:r>
          </a:p>
          <a:p>
            <a:pPr>
              <a:buFontTx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het kleinkind		de kleinkinderen	</a:t>
            </a:r>
          </a:p>
          <a:p>
            <a:pPr>
              <a:buFontTx/>
              <a:buNone/>
            </a:pPr>
            <a:r>
              <a:rPr lang="nl-NL" smtClean="0"/>
              <a:t>de neef			de neven</a:t>
            </a:r>
          </a:p>
          <a:p>
            <a:pPr>
              <a:buFontTx/>
              <a:buNone/>
            </a:pPr>
            <a:r>
              <a:rPr lang="nl-NL" smtClean="0"/>
              <a:t>de nicht			de nichten</a:t>
            </a:r>
          </a:p>
          <a:p>
            <a:pPr>
              <a:buFontTx/>
              <a:buNone/>
            </a:pPr>
            <a:r>
              <a:rPr lang="nl-NL" smtClean="0"/>
              <a:t>de zoon			de zonen</a:t>
            </a:r>
          </a:p>
          <a:p>
            <a:pPr>
              <a:buFontTx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dochter		de dochters</a:t>
            </a:r>
          </a:p>
          <a:p>
            <a:pPr>
              <a:buFontTx/>
              <a:buNone/>
            </a:pPr>
            <a:r>
              <a:rPr lang="nl-NL" smtClean="0"/>
              <a:t>de familie			de families</a:t>
            </a:r>
          </a:p>
          <a:p>
            <a:pPr>
              <a:buFontTx/>
              <a:buNone/>
            </a:pPr>
            <a:r>
              <a:rPr lang="nl-NL" smtClean="0"/>
              <a:t>de moeder		de moeders</a:t>
            </a:r>
          </a:p>
          <a:p>
            <a:pPr>
              <a:buFontTx/>
              <a:buNone/>
            </a:pPr>
            <a:r>
              <a:rPr lang="nl-NL" smtClean="0"/>
              <a:t>de oom			de ooms</a:t>
            </a:r>
          </a:p>
          <a:p>
            <a:pPr>
              <a:buFontTx/>
              <a:buNone/>
            </a:pPr>
            <a:r>
              <a:rPr lang="nl-NL" smtClean="0"/>
              <a:t>het stukje			de stukjes</a:t>
            </a:r>
          </a:p>
          <a:p>
            <a:pPr>
              <a:buFontTx/>
              <a:buNone/>
            </a:pPr>
            <a:r>
              <a:rPr lang="nl-NL" smtClean="0"/>
              <a:t>de vader			de vaders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Mix&amp;Koppel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Zie strookjes bij lesmateriaal</a:t>
            </a:r>
          </a:p>
          <a:p>
            <a:r>
              <a:rPr lang="nl-NL" dirty="0" smtClean="0"/>
              <a:t>Leerling krijgt strookje en is iemand uit het verhaal</a:t>
            </a:r>
          </a:p>
          <a:p>
            <a:r>
              <a:rPr lang="nl-NL" dirty="0" smtClean="0"/>
              <a:t>Rondlopen en op zoek gaan naar de naam/familielid op het strookje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Wie ben ik?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In 2 tallen</a:t>
            </a:r>
          </a:p>
          <a:p>
            <a:r>
              <a:rPr lang="nl-NL" dirty="0" smtClean="0"/>
              <a:t>1 leerling neem een familielid van </a:t>
            </a:r>
            <a:r>
              <a:rPr lang="nl-NL" dirty="0" err="1" smtClean="0"/>
              <a:t>Djandro</a:t>
            </a:r>
            <a:r>
              <a:rPr lang="nl-NL" dirty="0" smtClean="0"/>
              <a:t> in hoofd</a:t>
            </a:r>
          </a:p>
          <a:p>
            <a:r>
              <a:rPr lang="nl-NL" dirty="0" smtClean="0"/>
              <a:t>De ander moet door te vragen er achter komen wie het is</a:t>
            </a:r>
            <a:endParaRPr lang="nl-NL" dirty="0"/>
          </a:p>
          <a:p>
            <a:r>
              <a:rPr lang="nl-NL" dirty="0" smtClean="0"/>
              <a:t>(ben je een jongen/meisje, ben je oud/jong, groot/klein etc.)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1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100" name="Picture 4" descr="07083-nwt-krt-antillen-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364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Iedereen is 1 lid van de familie (oma, opa, neef, nicht, vader, moeder, zoon, dochter, oom, tante) </a:t>
            </a:r>
          </a:p>
          <a:p>
            <a:r>
              <a:rPr lang="nl-NL" dirty="0" smtClean="0"/>
              <a:t>De kinderen gaan voor en achter elkaar staan en de juf maakt een groepsfoto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6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wij geleerd?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4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Dag 3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familie</a:t>
            </a:r>
          </a:p>
          <a:p>
            <a:r>
              <a:rPr lang="nl-NL" dirty="0" err="1" smtClean="0"/>
              <a:t>RondPraat</a:t>
            </a:r>
            <a:r>
              <a:rPr lang="nl-NL" dirty="0" smtClean="0"/>
              <a:t> vertel in een viertal wat je nog weet / Mix en Ruil met de woordkaarten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0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onderweg</a:t>
            </a:r>
          </a:p>
          <a:p>
            <a:r>
              <a:rPr lang="nl-NL" dirty="0" smtClean="0"/>
              <a:t>De brommer / de auto / de trein</a:t>
            </a:r>
          </a:p>
          <a:p>
            <a:r>
              <a:rPr lang="nl-NL" dirty="0" smtClean="0"/>
              <a:t>Het hotel</a:t>
            </a:r>
          </a:p>
          <a:p>
            <a:r>
              <a:rPr lang="nl-NL" dirty="0" smtClean="0"/>
              <a:t>De hijskraan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96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56323" name="Picture 3" descr="tr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8027987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5969000"/>
            <a:ext cx="8200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 smtClean="0"/>
              <a:t>Woord van de dag:             onderweg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6083" name="Picture 4" descr="Kopie (2) van 2009-03-17_dagje_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316913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39750" y="5786438"/>
            <a:ext cx="8597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 smtClean="0"/>
              <a:t>                         een </a:t>
            </a:r>
            <a:r>
              <a:rPr lang="nl-NL" sz="2800" dirty="0"/>
              <a:t>dagje 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2125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brommer</a:t>
            </a:r>
          </a:p>
        </p:txBody>
      </p:sp>
      <p:pic>
        <p:nvPicPr>
          <p:cNvPr id="44035" name="Picture 3" descr="bromm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4932362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5059" name="Picture 4" descr="camping-village-kaz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281987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759200" y="5537200"/>
            <a:ext cx="2046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camping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47107" name="Picture 3" descr="GAR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52475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759200" y="5537200"/>
            <a:ext cx="180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garage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71913" y="6073775"/>
            <a:ext cx="2185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vliegveld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8437" name="Picture 5" descr="270px-EHAM_Terminal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4963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48131" name="Picture 3" descr="hijskr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4436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79838" y="5735638"/>
            <a:ext cx="21256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hijskraan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  <p:bldP spid="1638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49155" name="Picture 3" descr="400px-Schagen_grote_kerk_b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0"/>
            <a:ext cx="363061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75100" y="5753100"/>
            <a:ext cx="136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kerk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  <p:bldP spid="307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50179" name="Picture 3" descr="kerkt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0798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2185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kerktoren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rot="16200000" flipV="1">
            <a:off x="2267744" y="3429794"/>
            <a:ext cx="467995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51203" name="Picture 3" descr="ontbrekende%20stuk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897312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24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een stukje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52227" name="Picture 3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54737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2725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afscheid nemen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53251" name="Picture 3" descr="log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688012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38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logeren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54275" name="Picture 3" descr="Halte%20station%20Ede-Wageningen%20zd%2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380287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uitstappen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55299" name="Picture 3" descr="zwaa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4198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687763" y="5969000"/>
            <a:ext cx="150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zwaaien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5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57347" name="Picture 3" descr="Verdriet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911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64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Juf geeft een voorbeeld zin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/>
              <a:t>Opeens</a:t>
            </a:r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 smtClean="0"/>
              <a:t>‘</a:t>
            </a:r>
            <a:r>
              <a:rPr lang="nl-NL" u="sng" dirty="0" smtClean="0"/>
              <a:t>opeens</a:t>
            </a:r>
            <a:r>
              <a:rPr lang="nl-NL" dirty="0" smtClean="0"/>
              <a:t> stak de eend de weg over’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60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parkeren</a:t>
            </a:r>
          </a:p>
        </p:txBody>
      </p:sp>
      <p:pic>
        <p:nvPicPr>
          <p:cNvPr id="21507" name="Picture 3" descr="Park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-20638"/>
            <a:ext cx="7127875" cy="535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/>
              <a:t>Telkens</a:t>
            </a:r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 smtClean="0"/>
              <a:t>‘</a:t>
            </a:r>
            <a:r>
              <a:rPr lang="nl-NL" u="sng" dirty="0" smtClean="0"/>
              <a:t>telkens</a:t>
            </a:r>
            <a:r>
              <a:rPr lang="nl-NL" dirty="0" smtClean="0"/>
              <a:t> als ik schop heb ik pijn in mijn teen’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/>
              <a:t>Toen</a:t>
            </a:r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 smtClean="0"/>
              <a:t>‘</a:t>
            </a:r>
            <a:r>
              <a:rPr lang="nl-NL" u="sng" dirty="0" smtClean="0"/>
              <a:t>toen</a:t>
            </a:r>
            <a:r>
              <a:rPr lang="nl-NL" dirty="0" smtClean="0"/>
              <a:t> ik nog een baby was, moest ik veel huilen’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/>
              <a:t>Gebeuren</a:t>
            </a:r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r>
              <a:rPr lang="nl-NL" dirty="0" smtClean="0"/>
              <a:t>Wat gaan we doen?</a:t>
            </a:r>
            <a:br>
              <a:rPr lang="nl-NL" dirty="0" smtClean="0"/>
            </a:br>
            <a:r>
              <a:rPr lang="nl-NL" dirty="0" smtClean="0"/>
              <a:t>Wat gaat er </a:t>
            </a:r>
            <a:r>
              <a:rPr lang="nl-NL" u="sng" dirty="0" smtClean="0"/>
              <a:t>gebeuren</a:t>
            </a:r>
            <a:r>
              <a:rPr lang="nl-NL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Het verhaal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Wie?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doet?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</a:t>
            </a:r>
            <a:r>
              <a:rPr lang="nl-NL" dirty="0" smtClean="0">
                <a:solidFill>
                  <a:schemeClr val="tx1"/>
                </a:solidFill>
              </a:rPr>
              <a:t>at?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</a:t>
            </a:r>
            <a:r>
              <a:rPr lang="nl-NL" dirty="0" smtClean="0">
                <a:solidFill>
                  <a:schemeClr val="tx1"/>
                </a:solidFill>
              </a:rPr>
              <a:t>aar?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Om informatie vragen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wie gaan er allemaal mee?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hoe laat zijn we in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wanneer vertrekken we dan?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655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hijskraan</a:t>
            </a:r>
          </a:p>
          <a:p>
            <a:pPr>
              <a:buFontTx/>
              <a:buNone/>
            </a:pPr>
            <a:r>
              <a:rPr lang="nl-NL" smtClean="0"/>
              <a:t>de kerk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665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hijskraan		de hijskranen</a:t>
            </a:r>
          </a:p>
          <a:p>
            <a:pPr>
              <a:buFontTx/>
              <a:buNone/>
            </a:pPr>
            <a:r>
              <a:rPr lang="nl-NL" smtClean="0"/>
              <a:t>de kerk			de kerken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675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brommer</a:t>
            </a:r>
          </a:p>
          <a:p>
            <a:pPr>
              <a:buFontTx/>
              <a:buNone/>
            </a:pPr>
            <a:r>
              <a:rPr lang="nl-NL" smtClean="0"/>
              <a:t>de camping</a:t>
            </a:r>
          </a:p>
          <a:p>
            <a:pPr>
              <a:buFontTx/>
              <a:buNone/>
            </a:pPr>
            <a:r>
              <a:rPr lang="nl-NL" smtClean="0"/>
              <a:t>de garage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7719" t="26577" r="18051" b="7471"/>
          <a:stretch/>
        </p:blipFill>
        <p:spPr>
          <a:xfrm>
            <a:off x="19339" y="24396"/>
            <a:ext cx="8820472" cy="67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meervoud</a:t>
            </a:r>
          </a:p>
        </p:txBody>
      </p:sp>
      <p:sp>
        <p:nvSpPr>
          <p:cNvPr id="686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mtClean="0"/>
              <a:t>de brommer		de brommers</a:t>
            </a:r>
          </a:p>
          <a:p>
            <a:pPr>
              <a:buFontTx/>
              <a:buNone/>
            </a:pPr>
            <a:r>
              <a:rPr lang="nl-NL" smtClean="0"/>
              <a:t>de camping		de campings</a:t>
            </a:r>
          </a:p>
          <a:p>
            <a:pPr>
              <a:buFontTx/>
              <a:buNone/>
            </a:pPr>
            <a:r>
              <a:rPr lang="nl-NL" smtClean="0"/>
              <a:t>de garage			de garages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wij geleerd?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8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Dag 4</a:t>
            </a:r>
          </a:p>
        </p:txBody>
      </p:sp>
      <p:sp>
        <p:nvSpPr>
          <p:cNvPr id="696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 smtClean="0"/>
              <a:t>Weet je nog?</a:t>
            </a:r>
            <a:br>
              <a:rPr lang="nl-NL" dirty="0" smtClean="0"/>
            </a:br>
            <a:r>
              <a:rPr lang="nl-NL" dirty="0" smtClean="0"/>
              <a:t>Het verhaal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Wie?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doet?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</a:t>
            </a:r>
            <a:r>
              <a:rPr lang="nl-NL" dirty="0" smtClean="0">
                <a:solidFill>
                  <a:schemeClr val="tx1"/>
                </a:solidFill>
              </a:rPr>
              <a:t>at?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</a:t>
            </a:r>
            <a:r>
              <a:rPr lang="nl-NL" dirty="0" smtClean="0">
                <a:solidFill>
                  <a:schemeClr val="tx1"/>
                </a:solidFill>
              </a:rPr>
              <a:t>aar?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onderweg</a:t>
            </a:r>
          </a:p>
          <a:p>
            <a:r>
              <a:rPr lang="nl-NL" dirty="0" smtClean="0"/>
              <a:t>De brommer / de auto / de trein</a:t>
            </a:r>
          </a:p>
          <a:p>
            <a:r>
              <a:rPr lang="nl-NL" dirty="0" smtClean="0"/>
              <a:t>Het hotel</a:t>
            </a:r>
          </a:p>
          <a:p>
            <a:r>
              <a:rPr lang="nl-NL" dirty="0" smtClean="0"/>
              <a:t>De hijskraan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47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dagje uit</a:t>
            </a:r>
            <a:endParaRPr lang="nl-NL" dirty="0"/>
          </a:p>
        </p:txBody>
      </p:sp>
      <p:pic>
        <p:nvPicPr>
          <p:cNvPr id="1026" name="Picture 2" descr="03-dagje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6844308" cy="41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naartoe?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267744" y="1600200"/>
            <a:ext cx="4032448" cy="5060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</a:t>
            </a:r>
            <a:r>
              <a:rPr lang="nl-NL" dirty="0" smtClean="0">
                <a:solidFill>
                  <a:schemeClr val="tx1"/>
                </a:solidFill>
              </a:rPr>
              <a:t>aar?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2707" name="Picture 3" descr="Kopie (2) van 2009-03-17_dagje_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603448"/>
            <a:ext cx="8316913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759200" y="5799138"/>
            <a:ext cx="2246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een dagje 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1683" name="Picture 3" descr="camping-village-kaz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281987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759200" y="5537200"/>
            <a:ext cx="282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camping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76803" name="Picture 3" descr="400px-Schagen_grote_kerk_b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0"/>
            <a:ext cx="36782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975100" y="5753100"/>
            <a:ext cx="136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kerk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6" grpId="0"/>
      <p:bldP spid="90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22531" name="Picture 3" descr="schiphol%20vertrekh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875"/>
            <a:ext cx="80645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9200" y="6184900"/>
            <a:ext cx="186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vertrekken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79875" name="Picture 3" descr="z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6104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687763" y="5969000"/>
            <a:ext cx="1265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zee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009900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3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59200" y="5537200"/>
            <a:ext cx="189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auto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676278"/>
            <a:ext cx="5953125" cy="3571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78851" name="Picture 3" descr="tr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8027987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987675" y="5969000"/>
            <a:ext cx="400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onderweg (met de trein)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Logeren / slapen?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86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81923" name="Picture 3" descr="log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688012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38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logeren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73731" name="Picture 3" descr="front_hotel_euro_antwe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3292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59200" y="5537200"/>
            <a:ext cx="156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hotel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74755" name="Picture 3" descr="ST_FOTO_5110101-hut_82991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4517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59200" y="5537200"/>
            <a:ext cx="118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hut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75779" name="Picture 3" descr="hijskr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4436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635375" y="5891213"/>
            <a:ext cx="21256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hijskraan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2" grpId="0"/>
      <p:bldP spid="8909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75920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77827" name="Picture 3" descr="kerkt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0798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687763" y="5969000"/>
            <a:ext cx="2185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kerktoren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0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25991</TotalTime>
  <Words>839</Words>
  <Application>Microsoft Office PowerPoint</Application>
  <PresentationFormat>Diavoorstelling (4:3)</PresentationFormat>
  <Paragraphs>344</Paragraphs>
  <Slides>133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133</vt:i4>
      </vt:variant>
    </vt:vector>
  </HeadingPairs>
  <TitlesOfParts>
    <vt:vector size="136" baseType="lpstr">
      <vt:lpstr>Arial</vt:lpstr>
      <vt:lpstr>Calibri</vt:lpstr>
      <vt:lpstr>Standaardontwerp</vt:lpstr>
      <vt:lpstr>Mondeling  Nederlands</vt:lpstr>
      <vt:lpstr>Weet je nog?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 Het verhaal</vt:lpstr>
      <vt:lpstr>Aan de slag</vt:lpstr>
      <vt:lpstr>Wat hebben wij geleerd?</vt:lpstr>
      <vt:lpstr>Dag 2</vt:lpstr>
      <vt:lpstr>Weet je nog?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Aan de slag</vt:lpstr>
      <vt:lpstr>Aan de slag</vt:lpstr>
      <vt:lpstr>Wat hebben wij geleerd?</vt:lpstr>
      <vt:lpstr>Dag 3</vt:lpstr>
      <vt:lpstr>weet je nog?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Juf geeft een voorbeeld zin</vt:lpstr>
      <vt:lpstr>PowerPoint-presentatie</vt:lpstr>
      <vt:lpstr>PowerPoint-presentatie</vt:lpstr>
      <vt:lpstr>PowerPoint-presentatie</vt:lpstr>
      <vt:lpstr> Het verhaal</vt:lpstr>
      <vt:lpstr>Om informatie vragen</vt:lpstr>
      <vt:lpstr>PowerPoint-presentatie</vt:lpstr>
      <vt:lpstr>PowerPoint-presentatie</vt:lpstr>
      <vt:lpstr>meervoud</vt:lpstr>
      <vt:lpstr>meervoud</vt:lpstr>
      <vt:lpstr>meervoud</vt:lpstr>
      <vt:lpstr>meervoud</vt:lpstr>
      <vt:lpstr>Wat hebben wij geleerd?</vt:lpstr>
      <vt:lpstr>Dag 4</vt:lpstr>
      <vt:lpstr>Weet je nog? Het verhaal</vt:lpstr>
      <vt:lpstr>Weet je nog?</vt:lpstr>
      <vt:lpstr>Wat ga je leren?</vt:lpstr>
      <vt:lpstr>Waar naartoe?</vt:lpstr>
      <vt:lpstr>PowerPoint-presentatie</vt:lpstr>
      <vt:lpstr>PowerPoint-presentatie</vt:lpstr>
      <vt:lpstr>PowerPoint-presentatie</vt:lpstr>
      <vt:lpstr>PowerPoint-presentatie</vt:lpstr>
      <vt:lpstr>Hoe?</vt:lpstr>
      <vt:lpstr>PowerPoint-presentatie</vt:lpstr>
      <vt:lpstr>PowerPoint-presentatie</vt:lpstr>
      <vt:lpstr>Logeren / slapen?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Je voorkeur uitspreken</vt:lpstr>
      <vt:lpstr>Aan de slag</vt:lpstr>
      <vt:lpstr>PowerPoint-presentatie</vt:lpstr>
      <vt:lpstr>Mijn dagje uit</vt:lpstr>
      <vt:lpstr>Wat hebben wij geleerd?</vt:lpstr>
      <vt:lpstr>Dag 5</vt:lpstr>
      <vt:lpstr>weet je nog?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Informatie vragen</vt:lpstr>
      <vt:lpstr>Hulp aanbieden</vt:lpstr>
      <vt:lpstr>Hulp accepteren</vt:lpstr>
      <vt:lpstr>meervoud</vt:lpstr>
      <vt:lpstr>meervoud</vt:lpstr>
      <vt:lpstr>meervoud</vt:lpstr>
      <vt:lpstr>meervoud</vt:lpstr>
      <vt:lpstr>filmpje</vt:lpstr>
      <vt:lpstr>Wat hebben wij geleerd?</vt:lpstr>
    </vt:vector>
  </TitlesOfParts>
  <Company>OPOZ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aurora smit</cp:lastModifiedBy>
  <cp:revision>91</cp:revision>
  <cp:lastPrinted>2015-12-07T07:36:25Z</cp:lastPrinted>
  <dcterms:created xsi:type="dcterms:W3CDTF">2010-02-18T12:44:00Z</dcterms:created>
  <dcterms:modified xsi:type="dcterms:W3CDTF">2018-05-30T14:56:10Z</dcterms:modified>
</cp:coreProperties>
</file>